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66" r:id="rId2"/>
    <p:sldId id="268" r:id="rId3"/>
    <p:sldId id="273" r:id="rId4"/>
    <p:sldId id="258" r:id="rId5"/>
    <p:sldId id="267" r:id="rId6"/>
    <p:sldId id="270" r:id="rId7"/>
    <p:sldId id="271" r:id="rId8"/>
    <p:sldId id="272" r:id="rId9"/>
    <p:sldId id="269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8C8A"/>
    <a:srgbClr val="C7706C"/>
    <a:srgbClr val="DFA29F"/>
    <a:srgbClr val="0B0F18"/>
    <a:srgbClr val="552522"/>
    <a:srgbClr val="009193"/>
    <a:srgbClr val="E4FFB1"/>
    <a:srgbClr val="FFFF43"/>
    <a:srgbClr val="E4F63C"/>
    <a:srgbClr val="F2D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3" autoAdjust="0"/>
    <p:restoredTop sz="94660"/>
  </p:normalViewPr>
  <p:slideViewPr>
    <p:cSldViewPr snapToGrid="0">
      <p:cViewPr varScale="1">
        <p:scale>
          <a:sx n="90" d="100"/>
          <a:sy n="90" d="100"/>
        </p:scale>
        <p:origin x="53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BA0CA0F-0ACE-427C-AF8B-F5EDF12520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72EA6D-5ABF-4992-9898-FE296FDADE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B62C3-E2F5-4883-8C63-B81BC38C1F14}" type="datetimeFigureOut">
              <a:rPr lang="fr-FR" smtClean="0"/>
              <a:t>10/03/2020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F0ECE3-2216-4A82-9415-BE85490995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36DBBC-F9E8-4024-B804-240553BDC2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1F4CC-86E6-4344-A67E-25901E711B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491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2E258-5101-47C2-8645-5DF88A0C3D18}" type="datetimeFigureOut">
              <a:rPr lang="fr-FR" smtClean="0"/>
              <a:t>09/03/2020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8FB41-F6C9-46F2-865C-8CC0C2F65D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5568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8FB41-F6C9-46F2-865C-8CC0C2F65D3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30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97142-2521-4FE9-9800-33EDEF667A64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04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CBEE1-0BD3-48A0-9F02-1C9CA36A4121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9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A6118-8035-45DA-A969-9FF1922D1B4C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970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DF93-84C0-4063-AE6F-3426D60CDEF2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680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3F10B-DB49-4519-88FE-6975DFB4F04F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6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223E7-B8D6-4D39-93F6-F31A459C9248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7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BE4F-1099-4741-82CB-D8DAE884CE38}" type="datetime1">
              <a:rPr lang="fr-FR" smtClean="0"/>
              <a:t>10/03/2020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58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593BB-0D21-4252-917F-F2C9D1EC4CF9}" type="datetime1">
              <a:rPr lang="fr-FR" smtClean="0"/>
              <a:t>10/03/2020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13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2736-F784-4BF1-B61F-6FDC7E5FDFB4}" type="datetime1">
              <a:rPr lang="fr-FR" smtClean="0"/>
              <a:t>10/03/2020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88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77C5-CA27-4711-BAB5-63B3F21BEC15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94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540C1-20DC-4215-8CE1-DA394594D4AD}" type="datetime1">
              <a:rPr lang="fr-FR" smtClean="0"/>
              <a:t>10/03/2020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9460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21F66-97BA-424F-9CE1-4A5692A3991A}" type="datetime1">
              <a:rPr lang="fr-FR" smtClean="0"/>
              <a:t>10/03/2020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C422-B1CC-4EF9-AB12-41EC261DD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92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 9" descr="Une image contenant table&#10;&#10;Description générée automatiquement">
            <a:extLst>
              <a:ext uri="{FF2B5EF4-FFF2-40B4-BE49-F238E27FC236}">
                <a16:creationId xmlns:a16="http://schemas.microsoft.com/office/drawing/2014/main" id="{789927F6-6141-4D04-93CB-93E4B794B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8" b="5858"/>
          <a:stretch/>
        </p:blipFill>
        <p:spPr>
          <a:xfrm>
            <a:off x="-12506" y="10"/>
            <a:ext cx="6095980" cy="68579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8404573-939A-438A-BA8E-7EB7D7D2F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3E88DE-3953-4978-9A83-7B6DC85309A4}"/>
              </a:ext>
            </a:extLst>
          </p:cNvPr>
          <p:cNvSpPr txBox="1"/>
          <p:nvPr/>
        </p:nvSpPr>
        <p:spPr>
          <a:xfrm>
            <a:off x="4286838" y="2147286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finale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FBBB471-35F9-44CF-ADE1-22DB15B1BA26}"/>
              </a:ext>
            </a:extLst>
          </p:cNvPr>
          <p:cNvSpPr txBox="1"/>
          <p:nvPr/>
        </p:nvSpPr>
        <p:spPr>
          <a:xfrm>
            <a:off x="5044083" y="2731097"/>
            <a:ext cx="24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>
                <a:latin typeface="Bodoni MT Condensed" panose="02070606080606020203" pitchFamily="18" charset="0"/>
              </a:rPr>
              <a:t>Athéna Allaix et </a:t>
            </a:r>
            <a:r>
              <a:rPr lang="fr-FR" dirty="0" err="1">
                <a:latin typeface="Bodoni MT Condensed" panose="02070606080606020203" pitchFamily="18" charset="0"/>
              </a:rPr>
              <a:t>Maëlynn</a:t>
            </a:r>
            <a:r>
              <a:rPr lang="fr-FR" dirty="0">
                <a:latin typeface="Bodoni MT Condensed" panose="02070606080606020203" pitchFamily="18" charset="0"/>
              </a:rPr>
              <a:t> Muller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966762F-0997-44E8-98C8-DC515D8C06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6" t="44112" r="6587" b="21571"/>
          <a:stretch/>
        </p:blipFill>
        <p:spPr>
          <a:xfrm>
            <a:off x="5044083" y="3151665"/>
            <a:ext cx="2103792" cy="1209172"/>
          </a:xfrm>
          <a:prstGeom prst="rect">
            <a:avLst/>
          </a:prstGeom>
        </p:spPr>
      </p:pic>
      <p:pic>
        <p:nvPicPr>
          <p:cNvPr id="11" name="Espace réservé du contenu 5">
            <a:extLst>
              <a:ext uri="{FF2B5EF4-FFF2-40B4-BE49-F238E27FC236}">
                <a16:creationId xmlns:a16="http://schemas.microsoft.com/office/drawing/2014/main" id="{CDBD90EC-DE57-4219-AA51-BB41957696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35543" r="36408" b="29806"/>
          <a:stretch/>
        </p:blipFill>
        <p:spPr>
          <a:xfrm rot="16200000">
            <a:off x="95503" y="6175289"/>
            <a:ext cx="587209" cy="77821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3D6B740-DE37-4940-A4B5-5C4EF8F2AEC9}"/>
              </a:ext>
            </a:extLst>
          </p:cNvPr>
          <p:cNvSpPr txBox="1"/>
          <p:nvPr/>
        </p:nvSpPr>
        <p:spPr>
          <a:xfrm>
            <a:off x="5179335" y="4205223"/>
            <a:ext cx="1833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80808"/>
                </a:solidFill>
                <a:latin typeface="Bahnschrift Light SemiCondensed" panose="020B0502040204020203" pitchFamily="34" charset="0"/>
              </a:rPr>
              <a:t>ou</a:t>
            </a:r>
            <a:r>
              <a:rPr lang="en-US" sz="1400" dirty="0">
                <a:solidFill>
                  <a:srgbClr val="080808"/>
                </a:solidFill>
                <a:latin typeface="Bahnschrift Light SemiCondensed" panose="020B0502040204020203" pitchFamily="34" charset="0"/>
              </a:rPr>
              <a:t> comment bien </a:t>
            </a:r>
            <a:r>
              <a:rPr lang="en-US" sz="1400" dirty="0" err="1">
                <a:solidFill>
                  <a:srgbClr val="080808"/>
                </a:solidFill>
                <a:latin typeface="Bahnschrift Light SemiCondensed" panose="020B0502040204020203" pitchFamily="34" charset="0"/>
              </a:rPr>
              <a:t>dessiner</a:t>
            </a:r>
            <a:r>
              <a:rPr lang="en-US" sz="1400" dirty="0">
                <a:solidFill>
                  <a:srgbClr val="080808"/>
                </a:solidFill>
                <a:latin typeface="Bahnschrift Light SemiCondensed" panose="020B0502040204020203" pitchFamily="34" charset="0"/>
              </a:rPr>
              <a:t> sans </a:t>
            </a:r>
            <a:r>
              <a:rPr lang="en-US" sz="1400" dirty="0" err="1">
                <a:solidFill>
                  <a:srgbClr val="080808"/>
                </a:solidFill>
                <a:latin typeface="Bahnschrift Light SemiCondensed" panose="020B0502040204020203" pitchFamily="34" charset="0"/>
              </a:rPr>
              <a:t>avoir</a:t>
            </a:r>
            <a:r>
              <a:rPr lang="en-US" sz="1400" dirty="0">
                <a:solidFill>
                  <a:srgbClr val="080808"/>
                </a:solidFill>
                <a:latin typeface="Bahnschrift Light SemiCondensed" panose="020B0502040204020203" pitchFamily="34" charset="0"/>
              </a:rPr>
              <a:t> de talent ?</a:t>
            </a:r>
          </a:p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3A8791B-668E-4669-AAA9-D4852893E482}"/>
              </a:ext>
            </a:extLst>
          </p:cNvPr>
          <p:cNvSpPr txBox="1"/>
          <p:nvPr/>
        </p:nvSpPr>
        <p:spPr>
          <a:xfrm>
            <a:off x="5893035" y="6485048"/>
            <a:ext cx="3934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912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D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6EB6D37-69E3-424B-93EB-61C4FD998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D56DA6C7-6D1E-411B-96AB-996D079B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5844" y="660829"/>
            <a:ext cx="6175012" cy="28552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28600" algn="ctr">
              <a:spcAft>
                <a:spcPts val="600"/>
              </a:spcAft>
            </a:pPr>
            <a:r>
              <a:rPr lang="en-US" sz="8000" kern="1200" dirty="0">
                <a:solidFill>
                  <a:srgbClr val="C7706C"/>
                </a:solidFill>
                <a:latin typeface="Bodoni MT Condensed" panose="02070606080606020203" pitchFamily="18" charset="0"/>
              </a:rPr>
              <a:t>CONCLUSION</a:t>
            </a:r>
            <a:br>
              <a:rPr lang="en-US" sz="8000" kern="1200" dirty="0">
                <a:solidFill>
                  <a:srgbClr val="C7706C"/>
                </a:solidFill>
                <a:latin typeface="Bodoni MT Condensed" panose="02070606080606020203" pitchFamily="18" charset="0"/>
              </a:rPr>
            </a:br>
            <a:r>
              <a:rPr lang="en-US" sz="4000" kern="1200" dirty="0">
                <a:solidFill>
                  <a:srgbClr val="C7706C"/>
                </a:solidFill>
                <a:latin typeface="Bodoni MT Condensed" panose="02070606080606020203" pitchFamily="18" charset="0"/>
              </a:rPr>
              <a:t>Perspectives </a:t>
            </a:r>
            <a:r>
              <a:rPr lang="en-US" sz="4000" kern="1200" dirty="0" err="1">
                <a:solidFill>
                  <a:srgbClr val="C7706C"/>
                </a:solidFill>
                <a:latin typeface="Bodoni MT Condensed" panose="02070606080606020203" pitchFamily="18" charset="0"/>
              </a:rPr>
              <a:t>d’amelioration</a:t>
            </a:r>
            <a:br>
              <a:rPr lang="en-US" sz="4000" kern="1200" dirty="0">
                <a:solidFill>
                  <a:srgbClr val="C7706C"/>
                </a:solidFill>
                <a:latin typeface="Bodoni MT Condensed" panose="02070606080606020203" pitchFamily="18" charset="0"/>
              </a:rPr>
            </a:br>
            <a:r>
              <a:rPr lang="en-US" sz="4000" kern="1200" dirty="0">
                <a:solidFill>
                  <a:srgbClr val="C7706C"/>
                </a:solidFill>
                <a:latin typeface="Bodoni MT Condensed" panose="02070606080606020203" pitchFamily="18" charset="0"/>
              </a:rPr>
              <a:t>&amp;</a:t>
            </a:r>
            <a:br>
              <a:rPr lang="en-US" sz="8000" kern="1200" dirty="0">
                <a:solidFill>
                  <a:srgbClr val="C7706C"/>
                </a:solidFill>
                <a:latin typeface="Bodoni MT Condensed" panose="02070606080606020203" pitchFamily="18" charset="0"/>
              </a:rPr>
            </a:br>
            <a:r>
              <a:rPr lang="en-US" sz="3200" kern="1200" dirty="0">
                <a:solidFill>
                  <a:srgbClr val="C7706C"/>
                </a:solidFill>
                <a:latin typeface="Bodoni MT Condensed" panose="02070606080606020203" pitchFamily="18" charset="0"/>
              </a:rPr>
              <a:t>Ce que </a:t>
            </a:r>
            <a:r>
              <a:rPr lang="en-US" sz="3200" kern="1200" dirty="0" err="1">
                <a:solidFill>
                  <a:srgbClr val="C7706C"/>
                </a:solidFill>
                <a:latin typeface="Bodoni MT Condensed" panose="02070606080606020203" pitchFamily="18" charset="0"/>
              </a:rPr>
              <a:t>l’on</a:t>
            </a:r>
            <a:r>
              <a:rPr lang="en-US" sz="3200" kern="1200" dirty="0">
                <a:solidFill>
                  <a:srgbClr val="C7706C"/>
                </a:solidFill>
                <a:latin typeface="Bodoni MT Condensed" panose="02070606080606020203" pitchFamily="18" charset="0"/>
              </a:rPr>
              <a:t> </a:t>
            </a:r>
            <a:r>
              <a:rPr lang="en-US" sz="3200" kern="1200" dirty="0" err="1">
                <a:solidFill>
                  <a:srgbClr val="C7706C"/>
                </a:solidFill>
                <a:latin typeface="Bodoni MT Condensed" panose="02070606080606020203" pitchFamily="18" charset="0"/>
              </a:rPr>
              <a:t>retient</a:t>
            </a:r>
            <a:r>
              <a:rPr lang="en-US" sz="3200" kern="1200" dirty="0">
                <a:solidFill>
                  <a:srgbClr val="C7706C"/>
                </a:solidFill>
                <a:latin typeface="Bodoni MT Condensed" panose="02070606080606020203" pitchFamily="18" charset="0"/>
              </a:rPr>
              <a:t> du </a:t>
            </a:r>
            <a:r>
              <a:rPr lang="en-US" sz="3200" kern="1200" dirty="0" err="1">
                <a:solidFill>
                  <a:srgbClr val="C7706C"/>
                </a:solidFill>
                <a:latin typeface="Bodoni MT Condensed" panose="02070606080606020203" pitchFamily="18" charset="0"/>
              </a:rPr>
              <a:t>projet</a:t>
            </a:r>
            <a:endParaRPr lang="en-US" sz="3200" kern="1200" dirty="0">
              <a:solidFill>
                <a:srgbClr val="C7706C"/>
              </a:solidFill>
              <a:latin typeface="Bodoni MT Condensed" panose="02070606080606020203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35BC0E3-6FE4-4491-BA19-C0126066A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1580" y="1253299"/>
            <a:ext cx="385605" cy="385605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Image 14" descr="Une image contenant table, jeune, femme, lit&#10;&#10;Description générée automatiquement">
            <a:extLst>
              <a:ext uri="{FF2B5EF4-FFF2-40B4-BE49-F238E27FC236}">
                <a16:creationId xmlns:a16="http://schemas.microsoft.com/office/drawing/2014/main" id="{C48DAAE5-513F-4332-B15E-7F93A51F0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8" r="-4" b="-4"/>
          <a:stretch/>
        </p:blipFill>
        <p:spPr>
          <a:xfrm>
            <a:off x="9238714" y="-4095"/>
            <a:ext cx="2379301" cy="1704729"/>
          </a:xfrm>
          <a:custGeom>
            <a:avLst/>
            <a:gdLst/>
            <a:ahLst/>
            <a:cxnLst/>
            <a:rect l="l" t="t" r="r" b="b"/>
            <a:pathLst>
              <a:path w="2379301" h="1704729">
                <a:moveTo>
                  <a:pt x="118544" y="0"/>
                </a:moveTo>
                <a:lnTo>
                  <a:pt x="2260757" y="0"/>
                </a:lnTo>
                <a:lnTo>
                  <a:pt x="2285812" y="52013"/>
                </a:lnTo>
                <a:cubicBezTo>
                  <a:pt x="2346012" y="194340"/>
                  <a:pt x="2379301" y="350822"/>
                  <a:pt x="2379301" y="515079"/>
                </a:cubicBezTo>
                <a:cubicBezTo>
                  <a:pt x="2379301" y="1172105"/>
                  <a:pt x="1846677" y="1704729"/>
                  <a:pt x="1189650" y="1704729"/>
                </a:cubicBezTo>
                <a:cubicBezTo>
                  <a:pt x="532624" y="1704729"/>
                  <a:pt x="0" y="1172105"/>
                  <a:pt x="0" y="515079"/>
                </a:cubicBezTo>
                <a:cubicBezTo>
                  <a:pt x="0" y="350822"/>
                  <a:pt x="33289" y="194340"/>
                  <a:pt x="93489" y="52013"/>
                </a:cubicBezTo>
                <a:close/>
              </a:path>
            </a:pathLst>
          </a:custGeom>
        </p:spPr>
      </p:pic>
      <p:pic>
        <p:nvPicPr>
          <p:cNvPr id="19" name="Image 1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639FAE-FA35-4516-BF2E-00395796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88" b="3"/>
          <a:stretch/>
        </p:blipFill>
        <p:spPr>
          <a:xfrm>
            <a:off x="9952384" y="1798534"/>
            <a:ext cx="2239616" cy="2708616"/>
          </a:xfrm>
          <a:custGeom>
            <a:avLst/>
            <a:gdLst/>
            <a:ahLst/>
            <a:cxnLst/>
            <a:rect l="l" t="t" r="r" b="b"/>
            <a:pathLst>
              <a:path w="2085425" h="2522136">
                <a:moveTo>
                  <a:pt x="1261068" y="0"/>
                </a:moveTo>
                <a:cubicBezTo>
                  <a:pt x="1565773" y="0"/>
                  <a:pt x="1845238" y="108068"/>
                  <a:pt x="2063225" y="287967"/>
                </a:cubicBezTo>
                <a:lnTo>
                  <a:pt x="2085425" y="308144"/>
                </a:lnTo>
                <a:lnTo>
                  <a:pt x="2085425" y="2213992"/>
                </a:lnTo>
                <a:lnTo>
                  <a:pt x="2063225" y="2234170"/>
                </a:lnTo>
                <a:cubicBezTo>
                  <a:pt x="1845238" y="2414068"/>
                  <a:pt x="1565773" y="2522136"/>
                  <a:pt x="1261068" y="2522136"/>
                </a:cubicBezTo>
                <a:cubicBezTo>
                  <a:pt x="564599" y="2522136"/>
                  <a:pt x="0" y="1957537"/>
                  <a:pt x="0" y="1261068"/>
                </a:cubicBezTo>
                <a:cubicBezTo>
                  <a:pt x="0" y="564599"/>
                  <a:pt x="564599" y="0"/>
                  <a:pt x="1261068" y="0"/>
                </a:cubicBezTo>
                <a:close/>
              </a:path>
            </a:pathLst>
          </a:custGeom>
        </p:spPr>
      </p:pic>
      <p:pic>
        <p:nvPicPr>
          <p:cNvPr id="17" name="Image 16" descr="Une image contenant tableau noir, texte&#10;&#10;Description générée automatiquement">
            <a:extLst>
              <a:ext uri="{FF2B5EF4-FFF2-40B4-BE49-F238E27FC236}">
                <a16:creationId xmlns:a16="http://schemas.microsoft.com/office/drawing/2014/main" id="{58B3FB5D-E290-4B49-9E8D-57005F237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r="4743" b="-5"/>
          <a:stretch/>
        </p:blipFill>
        <p:spPr>
          <a:xfrm>
            <a:off x="9170976" y="4768517"/>
            <a:ext cx="3021024" cy="2108444"/>
          </a:xfrm>
          <a:custGeom>
            <a:avLst/>
            <a:gdLst/>
            <a:ahLst/>
            <a:cxnLst/>
            <a:rect l="l" t="t" r="r" b="b"/>
            <a:pathLst>
              <a:path w="3021023" h="2108444">
                <a:moveTo>
                  <a:pt x="1601846" y="0"/>
                </a:moveTo>
                <a:cubicBezTo>
                  <a:pt x="2210059" y="0"/>
                  <a:pt x="2739102" y="338976"/>
                  <a:pt x="3010358" y="838312"/>
                </a:cubicBezTo>
                <a:lnTo>
                  <a:pt x="3021023" y="860451"/>
                </a:lnTo>
                <a:lnTo>
                  <a:pt x="3021023" y="2108444"/>
                </a:lnTo>
                <a:lnTo>
                  <a:pt x="83091" y="2108444"/>
                </a:lnTo>
                <a:lnTo>
                  <a:pt x="72017" y="2078187"/>
                </a:lnTo>
                <a:cubicBezTo>
                  <a:pt x="25213" y="1927711"/>
                  <a:pt x="0" y="1767724"/>
                  <a:pt x="0" y="1601847"/>
                </a:cubicBezTo>
                <a:cubicBezTo>
                  <a:pt x="0" y="717173"/>
                  <a:pt x="717172" y="0"/>
                  <a:pt x="1601846" y="0"/>
                </a:cubicBezTo>
                <a:close/>
              </a:path>
            </a:pathLst>
          </a:custGeom>
        </p:spPr>
      </p:pic>
      <p:pic>
        <p:nvPicPr>
          <p:cNvPr id="13" name="Image 12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A91E090F-5876-4B4C-8BD2-C1A3AB7B4F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" t="25875" r="-1036" b="13054"/>
          <a:stretch/>
        </p:blipFill>
        <p:spPr>
          <a:xfrm>
            <a:off x="6264000" y="2027516"/>
            <a:ext cx="3468770" cy="3429701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57" name="Arc 56">
            <a:extLst>
              <a:ext uri="{FF2B5EF4-FFF2-40B4-BE49-F238E27FC236}">
                <a16:creationId xmlns:a16="http://schemas.microsoft.com/office/drawing/2014/main" id="{DCD36EB2-CC93-4C1B-A9D7-1A2F45F56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238505">
            <a:off x="5958855" y="1808913"/>
            <a:ext cx="4083433" cy="4083433"/>
          </a:xfrm>
          <a:prstGeom prst="arc">
            <a:avLst>
              <a:gd name="adj1" fmla="val 1734506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Espace réservé du contenu 5">
            <a:extLst>
              <a:ext uri="{FF2B5EF4-FFF2-40B4-BE49-F238E27FC236}">
                <a16:creationId xmlns:a16="http://schemas.microsoft.com/office/drawing/2014/main" id="{0FD81AF7-AD82-499C-A218-56584DEEDA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35543" r="36408" b="29806"/>
          <a:stretch/>
        </p:blipFill>
        <p:spPr>
          <a:xfrm rot="16200000">
            <a:off x="95503" y="6175289"/>
            <a:ext cx="587209" cy="7782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B470776-558E-472B-802F-E7F174565D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80" t="38850" r="23440" b="30934"/>
          <a:stretch/>
        </p:blipFill>
        <p:spPr>
          <a:xfrm>
            <a:off x="6629741" y="-9001"/>
            <a:ext cx="1671132" cy="1727211"/>
          </a:xfrm>
          <a:prstGeom prst="flowChartConnector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8FCC553-7794-4570-A211-15F51340A407}"/>
              </a:ext>
            </a:extLst>
          </p:cNvPr>
          <p:cNvSpPr txBox="1"/>
          <p:nvPr/>
        </p:nvSpPr>
        <p:spPr>
          <a:xfrm>
            <a:off x="5893035" y="6485048"/>
            <a:ext cx="58219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583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A73D5781-D2BD-44DB-B440-C3446264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6116934" cy="215082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228600" algn="ctr">
              <a:spcAft>
                <a:spcPts val="600"/>
              </a:spcAft>
            </a:pPr>
            <a:r>
              <a:rPr lang="en-US" sz="8800" kern="1200" dirty="0">
                <a:solidFill>
                  <a:srgbClr val="080808"/>
                </a:solidFill>
                <a:latin typeface="Bodoni MT Condensed" panose="02070606080606020203" pitchFamily="18" charset="0"/>
              </a:rPr>
              <a:t>DEMONSTRATION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9" name="Espace réservé du contenu 4">
            <a:extLst>
              <a:ext uri="{FF2B5EF4-FFF2-40B4-BE49-F238E27FC236}">
                <a16:creationId xmlns:a16="http://schemas.microsoft.com/office/drawing/2014/main" id="{DCABA7F2-BD31-4FE9-96A8-F8782D390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5848" b="52717"/>
          <a:stretch/>
        </p:blipFill>
        <p:spPr>
          <a:xfrm>
            <a:off x="129916" y="206577"/>
            <a:ext cx="2211343" cy="2251368"/>
          </a:xfrm>
        </p:spPr>
      </p:pic>
      <p:pic>
        <p:nvPicPr>
          <p:cNvPr id="41" name="Image 40" descr="Une image contenant chemise&#10;&#10;Description générée automatiquement">
            <a:extLst>
              <a:ext uri="{FF2B5EF4-FFF2-40B4-BE49-F238E27FC236}">
                <a16:creationId xmlns:a16="http://schemas.microsoft.com/office/drawing/2014/main" id="{E6B81BD8-7E25-4437-B9CA-AB8A9E326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89" y="211187"/>
            <a:ext cx="2283167" cy="2139242"/>
          </a:xfrm>
          <a:prstGeom prst="rect">
            <a:avLst/>
          </a:prstGeom>
        </p:spPr>
      </p:pic>
      <p:pic>
        <p:nvPicPr>
          <p:cNvPr id="14" name="Image 1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361C911-8AD8-4162-87C8-44CBA7AD4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0" r="9618"/>
          <a:stretch/>
        </p:blipFill>
        <p:spPr>
          <a:xfrm>
            <a:off x="4832465" y="211187"/>
            <a:ext cx="2082444" cy="2302100"/>
          </a:xfrm>
          <a:prstGeom prst="rect">
            <a:avLst/>
          </a:prstGeom>
        </p:spPr>
      </p:pic>
      <p:pic>
        <p:nvPicPr>
          <p:cNvPr id="16" name="Image 1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9502007-799D-4085-BD3A-442F27FB80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6" t="1647" r="6329" b="60195"/>
          <a:stretch/>
        </p:blipFill>
        <p:spPr>
          <a:xfrm>
            <a:off x="7100983" y="200416"/>
            <a:ext cx="2356988" cy="2052784"/>
          </a:xfrm>
          <a:prstGeom prst="rect">
            <a:avLst/>
          </a:prstGeom>
        </p:spPr>
      </p:pic>
      <p:pic>
        <p:nvPicPr>
          <p:cNvPr id="20" name="Image 1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4AC9221-BB37-40E8-9FFE-99BACCF44D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9"/>
          <a:stretch/>
        </p:blipFill>
        <p:spPr>
          <a:xfrm>
            <a:off x="131305" y="2649540"/>
            <a:ext cx="2265450" cy="18478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B2D15E35-B409-4EF7-980B-27D33EFC9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3" y="4604699"/>
            <a:ext cx="2265449" cy="2208496"/>
          </a:xfrm>
          <a:prstGeom prst="rect">
            <a:avLst/>
          </a:prstGeom>
        </p:spPr>
      </p:pic>
      <p:pic>
        <p:nvPicPr>
          <p:cNvPr id="32" name="Image 31" descr="Une image contenant texte&#10;&#10;Description générée automatiquement">
            <a:extLst>
              <a:ext uri="{FF2B5EF4-FFF2-40B4-BE49-F238E27FC236}">
                <a16:creationId xmlns:a16="http://schemas.microsoft.com/office/drawing/2014/main" id="{97B6F886-A656-435A-9A23-0BC2DC273B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71" y="4604699"/>
            <a:ext cx="2197341" cy="219734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B w="101600" prst="riblet"/>
          </a:sp3d>
        </p:spPr>
      </p:pic>
      <p:pic>
        <p:nvPicPr>
          <p:cNvPr id="43" name="Image 42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A81640-CC35-48E1-94AE-C06CB81BE4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87" y="4553118"/>
            <a:ext cx="2208496" cy="2208496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8D51C098-C2EF-4C42-BC1A-420EFF5A982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/>
          <a:stretch/>
        </p:blipFill>
        <p:spPr>
          <a:xfrm>
            <a:off x="9644045" y="201681"/>
            <a:ext cx="2423465" cy="1767266"/>
          </a:xfrm>
          <a:prstGeom prst="rect">
            <a:avLst/>
          </a:prstGeom>
        </p:spPr>
      </p:pic>
      <p:pic>
        <p:nvPicPr>
          <p:cNvPr id="55" name="Image 54" descr="Une image contenant jeu, miroir&#10;&#10;Description générée automatiquement">
            <a:extLst>
              <a:ext uri="{FF2B5EF4-FFF2-40B4-BE49-F238E27FC236}">
                <a16:creationId xmlns:a16="http://schemas.microsoft.com/office/drawing/2014/main" id="{0892A77C-1905-4D63-9676-C2263670E5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t="4622" r="-1272" b="-4622"/>
          <a:stretch/>
        </p:blipFill>
        <p:spPr>
          <a:xfrm>
            <a:off x="9720635" y="2385840"/>
            <a:ext cx="2340060" cy="2124566"/>
          </a:xfrm>
          <a:prstGeom prst="rect">
            <a:avLst/>
          </a:prstGeom>
        </p:spPr>
      </p:pic>
      <p:pic>
        <p:nvPicPr>
          <p:cNvPr id="59" name="Image 5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078B584A-2CC6-42AF-9EED-C699AA4F052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7"/>
          <a:stretch/>
        </p:blipFill>
        <p:spPr>
          <a:xfrm>
            <a:off x="9857005" y="4646190"/>
            <a:ext cx="2145510" cy="2018057"/>
          </a:xfrm>
          <a:prstGeom prst="rect">
            <a:avLst/>
          </a:prstGeom>
        </p:spPr>
      </p:pic>
      <p:pic>
        <p:nvPicPr>
          <p:cNvPr id="62" name="Image 6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7F0D6F5-CB2F-4A29-90FD-D3C66A60F85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7" t="6126" r="17211" b="11035"/>
          <a:stretch/>
        </p:blipFill>
        <p:spPr>
          <a:xfrm>
            <a:off x="7499264" y="4641450"/>
            <a:ext cx="2269729" cy="1936806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A4BE3390-1D3F-4206-A070-0F7DBE6BF335}"/>
              </a:ext>
            </a:extLst>
          </p:cNvPr>
          <p:cNvSpPr txBox="1"/>
          <p:nvPr/>
        </p:nvSpPr>
        <p:spPr>
          <a:xfrm>
            <a:off x="5893035" y="6485048"/>
            <a:ext cx="6748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3037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886DF-4D65-49F9-96B0-A826220A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191614-EA8C-49A8-8E3E-4D09C1483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video finale ">
            <a:hlinkClick r:id="" action="ppaction://media"/>
            <a:extLst>
              <a:ext uri="{FF2B5EF4-FFF2-40B4-BE49-F238E27FC236}">
                <a16:creationId xmlns:a16="http://schemas.microsoft.com/office/drawing/2014/main" id="{6CDCAD78-BEA7-4CAC-A871-3A0F933267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3C5E91F-EF31-48F1-ACAE-CD2531A92B16}"/>
              </a:ext>
            </a:extLst>
          </p:cNvPr>
          <p:cNvSpPr txBox="1"/>
          <p:nvPr/>
        </p:nvSpPr>
        <p:spPr>
          <a:xfrm>
            <a:off x="5893035" y="6485048"/>
            <a:ext cx="3934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021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A2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ésultat de recherche d'images pour &quot;arduino world&quot;">
            <a:extLst>
              <a:ext uri="{FF2B5EF4-FFF2-40B4-BE49-F238E27FC236}">
                <a16:creationId xmlns:a16="http://schemas.microsoft.com/office/drawing/2014/main" id="{42739283-1C7A-4222-BD3C-2243617ED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7" b="10087"/>
          <a:stretch/>
        </p:blipFill>
        <p:spPr bwMode="auto">
          <a:xfrm>
            <a:off x="4989571" y="1193183"/>
            <a:ext cx="6862902" cy="407329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3022059-7BE6-4679-A5BE-BD32D0E9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Bahnschrift Light SemiCondensed" panose="020B0502040204020203" pitchFamily="34" charset="0"/>
              </a:rPr>
              <a:t>SOMMAIRE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3411035B-E345-41E3-B4BA-996050E3EFCF}"/>
              </a:ext>
            </a:extLst>
          </p:cNvPr>
          <p:cNvSpPr txBox="1"/>
          <p:nvPr/>
        </p:nvSpPr>
        <p:spPr>
          <a:xfrm>
            <a:off x="5155343" y="1193184"/>
            <a:ext cx="6432018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Pourquoi ce choix</a:t>
            </a:r>
            <a:r>
              <a:rPr lang="en-US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 </a:t>
            </a:r>
            <a:r>
              <a:rPr lang="fr-FR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? En quoi consiste notre projet </a:t>
            </a:r>
            <a:r>
              <a:rPr lang="en-US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?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highlight>
                <a:srgbClr val="C7706C"/>
              </a:highlight>
              <a:latin typeface="Bahnschrift Light SemiCondensed" panose="020B0502040204020203" pitchFamily="34" charset="0"/>
            </a:endParaRP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La structure, le montage et le </a:t>
            </a:r>
            <a:r>
              <a:rPr lang="fr-FR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fonctionnement</a:t>
            </a:r>
            <a:r>
              <a:rPr lang="en-US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 du robot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highlight>
                <a:srgbClr val="C7706C"/>
              </a:highlight>
              <a:latin typeface="Bahnschrift Light SemiCondensed" panose="020B0502040204020203" pitchFamily="34" charset="0"/>
            </a:endParaRP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Retour sur </a:t>
            </a:r>
            <a:r>
              <a:rPr lang="en-US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le planning </a:t>
            </a:r>
            <a:r>
              <a:rPr lang="fr-FR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prévisionnel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highlight>
                <a:srgbClr val="C7706C"/>
              </a:highlight>
              <a:latin typeface="Bahnschrift Light SemiCondensed" panose="020B0502040204020203" pitchFamily="34" charset="0"/>
            </a:endParaRP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Ce que nous retenons de ce projet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highlight>
                <a:srgbClr val="C7706C"/>
              </a:highlight>
              <a:latin typeface="Bahnschrift Light SemiCondensed" panose="020B0502040204020203" pitchFamily="34" charset="0"/>
            </a:endParaRP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highlight>
                  <a:srgbClr val="C7706C"/>
                </a:highlight>
                <a:latin typeface="Bahnschrift Light SemiCondensed" panose="020B0502040204020203" pitchFamily="34" charset="0"/>
              </a:rPr>
              <a:t>CONCLUSION - Perspective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8" name="Espace réservé du contenu 5">
            <a:extLst>
              <a:ext uri="{FF2B5EF4-FFF2-40B4-BE49-F238E27FC236}">
                <a16:creationId xmlns:a16="http://schemas.microsoft.com/office/drawing/2014/main" id="{88431487-477D-4A30-BC8A-D5530686A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35543" r="36408" b="29806"/>
          <a:stretch/>
        </p:blipFill>
        <p:spPr>
          <a:xfrm rot="16200000">
            <a:off x="95501" y="6175290"/>
            <a:ext cx="587209" cy="77821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CB5828AC-79E5-429E-9808-22B7E9D6C7F7}"/>
              </a:ext>
            </a:extLst>
          </p:cNvPr>
          <p:cNvPicPr/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9365">
            <a:off x="-209987" y="157647"/>
            <a:ext cx="1417320" cy="75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67E29E8-6398-4F7A-8B99-C16DFF4CAD11}"/>
              </a:ext>
            </a:extLst>
          </p:cNvPr>
          <p:cNvPicPr/>
          <p:nvPr/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8313">
            <a:off x="10919169" y="5895505"/>
            <a:ext cx="1417320" cy="7505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55E802-F36A-4B1F-B2C0-104ED04E5BF2}"/>
              </a:ext>
            </a:extLst>
          </p:cNvPr>
          <p:cNvSpPr/>
          <p:nvPr/>
        </p:nvSpPr>
        <p:spPr>
          <a:xfrm>
            <a:off x="4989571" y="1193183"/>
            <a:ext cx="6862893" cy="4073297"/>
          </a:xfrm>
          <a:prstGeom prst="rect">
            <a:avLst/>
          </a:prstGeom>
          <a:noFill/>
          <a:ln w="76200">
            <a:solidFill>
              <a:srgbClr val="C770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55E62EE-0BDD-440D-9D90-985E5AF90F56}"/>
              </a:ext>
            </a:extLst>
          </p:cNvPr>
          <p:cNvSpPr txBox="1"/>
          <p:nvPr/>
        </p:nvSpPr>
        <p:spPr>
          <a:xfrm>
            <a:off x="5893035" y="6485048"/>
            <a:ext cx="3934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6773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6">
            <a:extLst>
              <a:ext uri="{FF2B5EF4-FFF2-40B4-BE49-F238E27FC236}">
                <a16:creationId xmlns:a16="http://schemas.microsoft.com/office/drawing/2014/main" id="{3D3D72A3-8EF1-427C-863A-9B0A2755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Choix du projet, objectifs et cahier des charges</a:t>
            </a:r>
          </a:p>
        </p:txBody>
      </p:sp>
      <p:sp>
        <p:nvSpPr>
          <p:cNvPr id="102" name="Freeform: Shape 8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reeform: Shape 9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0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DED1E0CE-F3E2-4340-8893-2867B8AB4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4" r="-1" b="26494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A18AA45-7AAC-435A-9B13-C44224C00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93" b="-1"/>
          <a:stretch/>
        </p:blipFill>
        <p:spPr>
          <a:xfrm>
            <a:off x="-285477" y="2636989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4" name="Oval 9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Oval 95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 3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8AACD4F-2769-474A-8F86-F06AE8119E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2" r="14918" b="-1"/>
          <a:stretch/>
        </p:blipFill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ln>
            <a:noFill/>
          </a:ln>
          <a:effectLst>
            <a:softEdge rad="112500"/>
          </a:effectLst>
        </p:spPr>
      </p:pic>
      <p:sp>
        <p:nvSpPr>
          <p:cNvPr id="106" name="Freeform: Shape 97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375FAC90-7E2D-418D-B39D-8418A9CB99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r="1953" b="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107" name="Freeform: Shape 99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14" descr="Une image contenant équipement électronique, moteur&#10;&#10;Description générée automatiquement">
            <a:extLst>
              <a:ext uri="{FF2B5EF4-FFF2-40B4-BE49-F238E27FC236}">
                <a16:creationId xmlns:a16="http://schemas.microsoft.com/office/drawing/2014/main" id="{8B1EBC48-3139-4609-8F3C-B712AFA03E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" r="18481" b="-1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70" name="Espace réservé du contenu 5">
            <a:extLst>
              <a:ext uri="{FF2B5EF4-FFF2-40B4-BE49-F238E27FC236}">
                <a16:creationId xmlns:a16="http://schemas.microsoft.com/office/drawing/2014/main" id="{2150E0E0-9427-49DA-A370-EBAF1A1686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35543" r="36408" b="29806"/>
          <a:stretch/>
        </p:blipFill>
        <p:spPr>
          <a:xfrm rot="16200000">
            <a:off x="95503" y="6175289"/>
            <a:ext cx="587209" cy="778211"/>
          </a:xfrm>
          <a:prstGeom prst="rect">
            <a:avLst/>
          </a:prstGeom>
        </p:spPr>
      </p:pic>
      <p:pic>
        <p:nvPicPr>
          <p:cNvPr id="4098" name="Picture 2" descr="Résultat de recherche d'images pour &quot;vecteur&quot;">
            <a:extLst>
              <a:ext uri="{FF2B5EF4-FFF2-40B4-BE49-F238E27FC236}">
                <a16:creationId xmlns:a16="http://schemas.microsoft.com/office/drawing/2014/main" id="{0EADE8B8-01F8-49B7-A1FE-BF1E42BC7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25" y="908969"/>
            <a:ext cx="2263394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A44B0276-4D1F-4027-B73F-F052B60DBF57}"/>
              </a:ext>
            </a:extLst>
          </p:cNvPr>
          <p:cNvSpPr txBox="1"/>
          <p:nvPr/>
        </p:nvSpPr>
        <p:spPr>
          <a:xfrm>
            <a:off x="5893035" y="6485048"/>
            <a:ext cx="3934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20760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8">
            <a:extLst>
              <a:ext uri="{FF2B5EF4-FFF2-40B4-BE49-F238E27FC236}">
                <a16:creationId xmlns:a16="http://schemas.microsoft.com/office/drawing/2014/main" id="{1D50F262-343C-4101-AB3C-9DA1072F7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9203D82-26CB-4C3E-B934-3F99B4F6A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2"/>
          <a:stretch/>
        </p:blipFill>
        <p:spPr>
          <a:xfrm>
            <a:off x="3218641" y="1"/>
            <a:ext cx="4942298" cy="6857999"/>
          </a:xfrm>
          <a:custGeom>
            <a:avLst/>
            <a:gdLst/>
            <a:ahLst/>
            <a:cxnLst/>
            <a:rect l="l" t="t" r="r" b="b"/>
            <a:pathLst>
              <a:path w="4942298" h="6857999">
                <a:moveTo>
                  <a:pt x="0" y="0"/>
                </a:moveTo>
                <a:lnTo>
                  <a:pt x="4164238" y="0"/>
                </a:lnTo>
                <a:lnTo>
                  <a:pt x="4271743" y="210478"/>
                </a:lnTo>
                <a:cubicBezTo>
                  <a:pt x="4695097" y="1127919"/>
                  <a:pt x="4942298" y="2233909"/>
                  <a:pt x="4942298" y="3424428"/>
                </a:cubicBezTo>
                <a:cubicBezTo>
                  <a:pt x="4942298" y="4614948"/>
                  <a:pt x="4695097" y="5720938"/>
                  <a:pt x="4271743" y="6638378"/>
                </a:cubicBezTo>
                <a:lnTo>
                  <a:pt x="4159568" y="6857999"/>
                </a:lnTo>
                <a:lnTo>
                  <a:pt x="49488" y="6857999"/>
                </a:lnTo>
                <a:lnTo>
                  <a:pt x="119616" y="6721637"/>
                </a:lnTo>
                <a:cubicBezTo>
                  <a:pt x="540124" y="5863919"/>
                  <a:pt x="796416" y="4724528"/>
                  <a:pt x="796416" y="3474162"/>
                </a:cubicBezTo>
                <a:cubicBezTo>
                  <a:pt x="796416" y="2140439"/>
                  <a:pt x="504812" y="932979"/>
                  <a:pt x="33352" y="58950"/>
                </a:cubicBezTo>
                <a:close/>
              </a:path>
            </a:pathLst>
          </a:custGeom>
        </p:spPr>
      </p:pic>
      <p:sp useBgFill="1">
        <p:nvSpPr>
          <p:cNvPr id="48" name="Freeform: Shape 40">
            <a:extLst>
              <a:ext uri="{FF2B5EF4-FFF2-40B4-BE49-F238E27FC236}">
                <a16:creationId xmlns:a16="http://schemas.microsoft.com/office/drawing/2014/main" id="{6A0924B3-0260-445E-AFD7-9533C0D1B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2">
            <a:extLst>
              <a:ext uri="{FF2B5EF4-FFF2-40B4-BE49-F238E27FC236}">
                <a16:creationId xmlns:a16="http://schemas.microsoft.com/office/drawing/2014/main" id="{7C34E8CB-B972-4A94-8469-315C10C2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EC4A2E-EF92-4A10-BB4E-C215BD7A2603}"/>
              </a:ext>
            </a:extLst>
          </p:cNvPr>
          <p:cNvSpPr/>
          <p:nvPr/>
        </p:nvSpPr>
        <p:spPr>
          <a:xfrm>
            <a:off x="214140" y="1397671"/>
            <a:ext cx="3958223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286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Bodoni MT Condensed" panose="02070606080606020203" pitchFamily="18" charset="0"/>
                <a:ea typeface="+mj-ea"/>
                <a:cs typeface="+mj-cs"/>
              </a:rPr>
              <a:t>Structure et </a:t>
            </a:r>
            <a:r>
              <a:rPr lang="en-US" sz="4000" kern="1200" dirty="0" err="1">
                <a:solidFill>
                  <a:schemeClr val="bg1"/>
                </a:solidFill>
                <a:latin typeface="Bodoni MT Condensed" panose="02070606080606020203" pitchFamily="18" charset="0"/>
                <a:ea typeface="+mj-ea"/>
                <a:cs typeface="+mj-cs"/>
              </a:rPr>
              <a:t>fonctionnement</a:t>
            </a: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F96E8B46-315A-40F7-BC85-33C797D71B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" r="12612"/>
          <a:stretch/>
        </p:blipFill>
        <p:spPr>
          <a:xfrm>
            <a:off x="6569655" y="-827905"/>
            <a:ext cx="5729416" cy="8979320"/>
          </a:xfrm>
          <a:custGeom>
            <a:avLst/>
            <a:gdLst/>
            <a:ahLst/>
            <a:cxnLst/>
            <a:rect l="l" t="t" r="r" b="b"/>
            <a:pathLst>
              <a:path w="4375870" h="6858000">
                <a:moveTo>
                  <a:pt x="4441" y="0"/>
                </a:moveTo>
                <a:lnTo>
                  <a:pt x="4375870" y="0"/>
                </a:lnTo>
                <a:lnTo>
                  <a:pt x="4375870" y="23"/>
                </a:lnTo>
                <a:lnTo>
                  <a:pt x="4375870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29" name="Espace réservé du contenu 5">
            <a:extLst>
              <a:ext uri="{FF2B5EF4-FFF2-40B4-BE49-F238E27FC236}">
                <a16:creationId xmlns:a16="http://schemas.microsoft.com/office/drawing/2014/main" id="{74DC4F07-36BE-4513-BA08-3AB515BA84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35543" r="36408" b="29806"/>
          <a:stretch/>
        </p:blipFill>
        <p:spPr>
          <a:xfrm rot="16200000">
            <a:off x="95503" y="6175289"/>
            <a:ext cx="587209" cy="77821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37A7373-3F28-4AFD-BE0D-DECA07D0AB6B}"/>
              </a:ext>
            </a:extLst>
          </p:cNvPr>
          <p:cNvSpPr txBox="1"/>
          <p:nvPr/>
        </p:nvSpPr>
        <p:spPr>
          <a:xfrm>
            <a:off x="5893035" y="6485048"/>
            <a:ext cx="3934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4423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8EC4F6B-327E-43B9-9541-E76FE3882441}"/>
              </a:ext>
            </a:extLst>
          </p:cNvPr>
          <p:cNvSpPr/>
          <p:nvPr/>
        </p:nvSpPr>
        <p:spPr>
          <a:xfrm>
            <a:off x="25528" y="-299705"/>
            <a:ext cx="3958223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latin typeface="Bodoni MT Condensed" panose="02070606080606020203" pitchFamily="18" charset="0"/>
                <a:ea typeface="+mj-ea"/>
                <a:cs typeface="+mj-cs"/>
              </a:rPr>
              <a:t>Structure et </a:t>
            </a:r>
            <a:r>
              <a:rPr lang="en-US" sz="5400" kern="1200" dirty="0" err="1">
                <a:latin typeface="Bodoni MT Condensed" panose="02070606080606020203" pitchFamily="18" charset="0"/>
                <a:ea typeface="+mj-ea"/>
                <a:cs typeface="+mj-cs"/>
              </a:rPr>
              <a:t>fonctionnement</a:t>
            </a:r>
            <a:r>
              <a:rPr lang="en-US" sz="5400" kern="1200" dirty="0">
                <a:latin typeface="Bodoni MT Condensed" panose="02070606080606020203" pitchFamily="18" charset="0"/>
                <a:ea typeface="+mj-ea"/>
                <a:cs typeface="+mj-cs"/>
              </a:rPr>
              <a:t> </a:t>
            </a:r>
          </a:p>
          <a:p>
            <a:pPr marL="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76FA960-7765-4E35-A9BA-9486FED9F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4" y="3210128"/>
            <a:ext cx="5621489" cy="27578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Image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B4285CE-C7CA-4A31-B41F-5D0D1E7E1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4566">
            <a:off x="6058971" y="235113"/>
            <a:ext cx="5918889" cy="5785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11F5E7A-3DF1-4A05-B40B-41345706E5C5}"/>
              </a:ext>
            </a:extLst>
          </p:cNvPr>
          <p:cNvCxnSpPr>
            <a:cxnSpLocks/>
          </p:cNvCxnSpPr>
          <p:nvPr/>
        </p:nvCxnSpPr>
        <p:spPr>
          <a:xfrm>
            <a:off x="1178569" y="1807112"/>
            <a:ext cx="18774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4">
            <a:extLst>
              <a:ext uri="{FF2B5EF4-FFF2-40B4-BE49-F238E27FC236}">
                <a16:creationId xmlns:a16="http://schemas.microsoft.com/office/drawing/2014/main" id="{C87AE3CB-6C32-4C83-9AB8-536B8A10D46C}"/>
              </a:ext>
            </a:extLst>
          </p:cNvPr>
          <p:cNvSpPr/>
          <p:nvPr/>
        </p:nvSpPr>
        <p:spPr>
          <a:xfrm>
            <a:off x="545723" y="1807112"/>
            <a:ext cx="29178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doni MT Condensed" panose="02070606080606020203" pitchFamily="18" charset="0"/>
                <a:ea typeface="+mj-ea"/>
                <a:cs typeface="+mj-cs"/>
              </a:rPr>
              <a:t>via le port </a:t>
            </a:r>
            <a:r>
              <a:rPr lang="en-US" sz="2800" dirty="0" err="1">
                <a:latin typeface="Bodoni MT Condensed" panose="02070606080606020203" pitchFamily="18" charset="0"/>
                <a:ea typeface="+mj-ea"/>
                <a:cs typeface="+mj-cs"/>
              </a:rPr>
              <a:t>série</a:t>
            </a:r>
            <a:endParaRPr lang="en-US" sz="2800" kern="1200" dirty="0">
              <a:latin typeface="Bodoni MT Condensed" panose="02070606080606020203" pitchFamily="18" charset="0"/>
              <a:ea typeface="+mj-ea"/>
              <a:cs typeface="+mj-cs"/>
            </a:endParaRPr>
          </a:p>
          <a:p>
            <a:pPr marL="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6" name="Espace réservé du contenu 5">
            <a:extLst>
              <a:ext uri="{FF2B5EF4-FFF2-40B4-BE49-F238E27FC236}">
                <a16:creationId xmlns:a16="http://schemas.microsoft.com/office/drawing/2014/main" id="{FAC0F80C-E9A6-44FE-B541-D41E30597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35543" r="36408" b="29806"/>
          <a:stretch/>
        </p:blipFill>
        <p:spPr>
          <a:xfrm rot="16200000">
            <a:off x="95503" y="6175289"/>
            <a:ext cx="587209" cy="77821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ED1F6C4-25CA-4056-B3D7-FCD6553826E6}"/>
              </a:ext>
            </a:extLst>
          </p:cNvPr>
          <p:cNvSpPr txBox="1"/>
          <p:nvPr/>
        </p:nvSpPr>
        <p:spPr>
          <a:xfrm>
            <a:off x="5893035" y="6485048"/>
            <a:ext cx="3934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3603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78EC4F6B-327E-43B9-9541-E76FE3882441}"/>
              </a:ext>
            </a:extLst>
          </p:cNvPr>
          <p:cNvSpPr/>
          <p:nvPr/>
        </p:nvSpPr>
        <p:spPr>
          <a:xfrm>
            <a:off x="-244294" y="844053"/>
            <a:ext cx="3958223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latin typeface="Bodoni MT Condensed" panose="02070606080606020203" pitchFamily="18" charset="0"/>
                <a:ea typeface="+mj-ea"/>
                <a:cs typeface="+mj-cs"/>
              </a:rPr>
              <a:t>Structure et </a:t>
            </a:r>
            <a:r>
              <a:rPr lang="en-US" sz="6000" kern="1200" dirty="0" err="1">
                <a:latin typeface="Bodoni MT Condensed" panose="02070606080606020203" pitchFamily="18" charset="0"/>
                <a:ea typeface="+mj-ea"/>
                <a:cs typeface="+mj-cs"/>
              </a:rPr>
              <a:t>fonctionnement</a:t>
            </a:r>
            <a:r>
              <a:rPr lang="en-US" sz="6000" kern="1200" dirty="0"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532C98C-9960-4C50-B92E-159707E7C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16" y="0"/>
            <a:ext cx="6840712" cy="60605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9A70305E-D336-4084-AAFD-A99A422AEE71}"/>
              </a:ext>
            </a:extLst>
          </p:cNvPr>
          <p:cNvCxnSpPr>
            <a:cxnSpLocks/>
          </p:cNvCxnSpPr>
          <p:nvPr/>
        </p:nvCxnSpPr>
        <p:spPr>
          <a:xfrm>
            <a:off x="633820" y="3859648"/>
            <a:ext cx="187743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4">
            <a:extLst>
              <a:ext uri="{FF2B5EF4-FFF2-40B4-BE49-F238E27FC236}">
                <a16:creationId xmlns:a16="http://schemas.microsoft.com/office/drawing/2014/main" id="{3217C822-6B80-4A0C-AEB9-DFA67B752FAE}"/>
              </a:ext>
            </a:extLst>
          </p:cNvPr>
          <p:cNvSpPr/>
          <p:nvPr/>
        </p:nvSpPr>
        <p:spPr>
          <a:xfrm>
            <a:off x="0" y="3621321"/>
            <a:ext cx="29178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latin typeface="Bodoni MT Condensed" panose="02070606080606020203" pitchFamily="18" charset="0"/>
                <a:ea typeface="+mj-ea"/>
                <a:cs typeface="+mj-cs"/>
              </a:rPr>
              <a:t>via le module </a:t>
            </a:r>
            <a:r>
              <a:rPr lang="en-US" sz="2000" dirty="0" err="1">
                <a:latin typeface="Bodoni MT Condensed" panose="02070606080606020203" pitchFamily="18" charset="0"/>
                <a:ea typeface="+mj-ea"/>
                <a:cs typeface="+mj-cs"/>
              </a:rPr>
              <a:t>bluetooth</a:t>
            </a:r>
            <a:endParaRPr lang="en-US" sz="2000" kern="1200" dirty="0">
              <a:latin typeface="Bodoni MT Condensed" panose="02070606080606020203" pitchFamily="18" charset="0"/>
              <a:ea typeface="+mj-ea"/>
              <a:cs typeface="+mj-cs"/>
            </a:endParaRPr>
          </a:p>
          <a:p>
            <a:pPr marL="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F6BE156E-5817-42E7-B03A-9EF29A94F0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35543" r="36408" b="29806"/>
          <a:stretch/>
        </p:blipFill>
        <p:spPr>
          <a:xfrm rot="16200000">
            <a:off x="95503" y="6175289"/>
            <a:ext cx="587209" cy="7782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8C4E99F-36C2-43AF-BBAD-6303D11AAC04}"/>
              </a:ext>
            </a:extLst>
          </p:cNvPr>
          <p:cNvSpPr txBox="1"/>
          <p:nvPr/>
        </p:nvSpPr>
        <p:spPr>
          <a:xfrm>
            <a:off x="5899297" y="6491475"/>
            <a:ext cx="3934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64671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F2B621AA-1B0C-403C-A179-0037CB8F7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24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1" r="10679" b="4325"/>
          <a:stretch/>
        </p:blipFill>
        <p:spPr>
          <a:xfrm rot="16200000">
            <a:off x="4840223" y="-986875"/>
            <a:ext cx="5710321" cy="85218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itre 10">
            <a:extLst>
              <a:ext uri="{FF2B5EF4-FFF2-40B4-BE49-F238E27FC236}">
                <a16:creationId xmlns:a16="http://schemas.microsoft.com/office/drawing/2014/main" id="{92DDBD35-7AD1-4CE3-B87B-1D21BCD8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5122" y="0"/>
            <a:ext cx="4512013" cy="237114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28600" algn="ctr">
              <a:spcAft>
                <a:spcPts val="600"/>
              </a:spcAft>
            </a:pPr>
            <a:r>
              <a:rPr lang="en-US" sz="7200" kern="1200" dirty="0" err="1">
                <a:solidFill>
                  <a:srgbClr val="048C8A"/>
                </a:solidFill>
                <a:latin typeface="Bodoni MT Condensed" panose="02070606080606020203" pitchFamily="18" charset="0"/>
              </a:rPr>
              <a:t>Schéma</a:t>
            </a:r>
            <a:r>
              <a:rPr lang="en-US" sz="7200" kern="1200" dirty="0">
                <a:solidFill>
                  <a:srgbClr val="048C8A"/>
                </a:solidFill>
                <a:latin typeface="Bodoni MT Condensed" panose="02070606080606020203" pitchFamily="18" charset="0"/>
              </a:rPr>
              <a:t> du montage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9D16344-CE79-44BC-ABD4-89B90E23C8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35543" r="36408" b="29806"/>
          <a:stretch/>
        </p:blipFill>
        <p:spPr>
          <a:xfrm rot="16200000">
            <a:off x="95503" y="6175289"/>
            <a:ext cx="587209" cy="77821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31E6AC3-48C5-4543-83D8-B0EA2B6BC229}"/>
              </a:ext>
            </a:extLst>
          </p:cNvPr>
          <p:cNvSpPr txBox="1"/>
          <p:nvPr/>
        </p:nvSpPr>
        <p:spPr>
          <a:xfrm>
            <a:off x="5893035" y="6485048"/>
            <a:ext cx="393405" cy="369332"/>
          </a:xfrm>
          <a:prstGeom prst="rect">
            <a:avLst/>
          </a:prstGeom>
          <a:noFill/>
          <a:ln>
            <a:solidFill>
              <a:srgbClr val="048C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48C8A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1243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78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sange 4">
            <a:extLst>
              <a:ext uri="{FF2B5EF4-FFF2-40B4-BE49-F238E27FC236}">
                <a16:creationId xmlns:a16="http://schemas.microsoft.com/office/drawing/2014/main" id="{02AC43F9-8C4D-47FF-8504-481E1E2ABC17}"/>
              </a:ext>
            </a:extLst>
          </p:cNvPr>
          <p:cNvSpPr/>
          <p:nvPr/>
        </p:nvSpPr>
        <p:spPr>
          <a:xfrm>
            <a:off x="-603318" y="1192490"/>
            <a:ext cx="4270344" cy="4209068"/>
          </a:xfrm>
          <a:prstGeom prst="diamond">
            <a:avLst/>
          </a:prstGeom>
          <a:solidFill>
            <a:srgbClr val="F4E5C2">
              <a:alpha val="8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B9786C"/>
                </a:solidFill>
                <a:latin typeface="Bodoni MT Condensed" panose="02070606080606020203" pitchFamily="18" charset="0"/>
              </a:rPr>
              <a:t>Retour sur le planning </a:t>
            </a:r>
            <a:r>
              <a:rPr lang="en-US" sz="3200" dirty="0" err="1">
                <a:solidFill>
                  <a:srgbClr val="B9786C"/>
                </a:solidFill>
                <a:latin typeface="Bodoni MT Condensed" panose="02070606080606020203" pitchFamily="18" charset="0"/>
              </a:rPr>
              <a:t>prévisionnel</a:t>
            </a:r>
            <a:r>
              <a:rPr lang="en-US" sz="3200" dirty="0">
                <a:solidFill>
                  <a:srgbClr val="B9786C"/>
                </a:solidFill>
                <a:latin typeface="Bodoni MT Condensed" panose="02070606080606020203" pitchFamily="18" charset="0"/>
              </a:rPr>
              <a:t> </a:t>
            </a:r>
            <a:endParaRPr lang="fr-FR" sz="6600" dirty="0">
              <a:solidFill>
                <a:srgbClr val="B9786C"/>
              </a:solidFill>
              <a:latin typeface="Bodoni MT Condensed" panose="02070606080606020203" pitchFamily="18" charset="0"/>
            </a:endParaRPr>
          </a:p>
        </p:txBody>
      </p:sp>
      <p:pic>
        <p:nvPicPr>
          <p:cNvPr id="4" name="Image 3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CAE5C0A5-F77D-447A-8C0C-31FD762D330A}"/>
              </a:ext>
            </a:extLst>
          </p:cNvPr>
          <p:cNvPicPr/>
          <p:nvPr/>
        </p:nvPicPr>
        <p:blipFill rotWithShape="1">
          <a:blip r:embed="rId2"/>
          <a:srcRect l="1285" r="2243"/>
          <a:stretch/>
        </p:blipFill>
        <p:spPr>
          <a:xfrm rot="16200000">
            <a:off x="3156369" y="1032545"/>
            <a:ext cx="3653919" cy="4501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56F1EC3-7098-4460-8822-6ECE198A6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35543" r="36408" b="29806"/>
          <a:stretch/>
        </p:blipFill>
        <p:spPr>
          <a:xfrm rot="16200000">
            <a:off x="95503" y="6175289"/>
            <a:ext cx="587209" cy="77821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6C4E9D6-7489-4D0A-A23E-3725AEA35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7" r="9563" b="15661"/>
          <a:stretch/>
        </p:blipFill>
        <p:spPr bwMode="auto">
          <a:xfrm rot="5400000" flipH="1" flipV="1">
            <a:off x="7895776" y="945315"/>
            <a:ext cx="3653917" cy="467616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FDE868A-ECFE-41D1-A23E-5C96BEDF2D57}"/>
              </a:ext>
            </a:extLst>
          </p:cNvPr>
          <p:cNvSpPr txBox="1"/>
          <p:nvPr/>
        </p:nvSpPr>
        <p:spPr>
          <a:xfrm>
            <a:off x="5893035" y="6485048"/>
            <a:ext cx="3934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0915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115</Words>
  <Application>Microsoft Office PowerPoint</Application>
  <PresentationFormat>Grand écran</PresentationFormat>
  <Paragraphs>38</Paragraphs>
  <Slides>11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Bahnschrift Light SemiCondensed</vt:lpstr>
      <vt:lpstr>Bodoni MT Condensed</vt:lpstr>
      <vt:lpstr>Calibri</vt:lpstr>
      <vt:lpstr>Calibri Light</vt:lpstr>
      <vt:lpstr>Office Theme</vt:lpstr>
      <vt:lpstr>Présentation PowerPoint</vt:lpstr>
      <vt:lpstr>Présentation PowerPoint</vt:lpstr>
      <vt:lpstr>SOMMAIRE</vt:lpstr>
      <vt:lpstr>Choix du projet, objectifs et cahier des charges</vt:lpstr>
      <vt:lpstr>Présentation PowerPoint</vt:lpstr>
      <vt:lpstr>Présentation PowerPoint</vt:lpstr>
      <vt:lpstr>Présentation PowerPoint</vt:lpstr>
      <vt:lpstr>Schéma du montage</vt:lpstr>
      <vt:lpstr>Présentation PowerPoint</vt:lpstr>
      <vt:lpstr>CONCLUSION Perspectives d’amelioration &amp; Ce que l’on retient du projet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Athena Allaix</dc:creator>
  <cp:lastModifiedBy>Maëlynn Muller</cp:lastModifiedBy>
  <cp:revision>18</cp:revision>
  <dcterms:created xsi:type="dcterms:W3CDTF">2020-03-07T16:53:26Z</dcterms:created>
  <dcterms:modified xsi:type="dcterms:W3CDTF">2020-03-11T10:59:49Z</dcterms:modified>
</cp:coreProperties>
</file>